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85" r:id="rId3"/>
    <p:sldId id="273" r:id="rId4"/>
    <p:sldId id="290" r:id="rId5"/>
    <p:sldId id="268" r:id="rId6"/>
    <p:sldId id="292" r:id="rId7"/>
    <p:sldId id="293" r:id="rId8"/>
    <p:sldId id="296" r:id="rId9"/>
    <p:sldId id="297" r:id="rId10"/>
    <p:sldId id="286" r:id="rId11"/>
    <p:sldId id="298" r:id="rId12"/>
    <p:sldId id="288" r:id="rId13"/>
    <p:sldId id="299" r:id="rId14"/>
    <p:sldId id="289" r:id="rId15"/>
    <p:sldId id="300" r:id="rId16"/>
    <p:sldId id="283" r:id="rId17"/>
    <p:sldId id="301" r:id="rId18"/>
    <p:sldId id="302" r:id="rId19"/>
    <p:sldId id="304" r:id="rId20"/>
    <p:sldId id="287" r:id="rId21"/>
    <p:sldId id="308" r:id="rId22"/>
    <p:sldId id="305" r:id="rId23"/>
    <p:sldId id="312" r:id="rId24"/>
    <p:sldId id="310" r:id="rId25"/>
    <p:sldId id="306" r:id="rId26"/>
    <p:sldId id="313" r:id="rId27"/>
    <p:sldId id="315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Aleth" initials="AA" lastIdx="1" clrIdx="0">
    <p:extLst>
      <p:ext uri="{19B8F6BF-5375-455C-9EA6-DF929625EA0E}">
        <p15:presenceInfo xmlns:p15="http://schemas.microsoft.com/office/powerpoint/2012/main" userId="26dd7a0e5b118f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8D2"/>
    <a:srgbClr val="F1F4F8"/>
    <a:srgbClr val="62656A"/>
    <a:srgbClr val="74537C"/>
    <a:srgbClr val="507977"/>
    <a:srgbClr val="866C5C"/>
    <a:srgbClr val="8F8565"/>
    <a:srgbClr val="FBE5AE"/>
    <a:srgbClr val="BEC5CC"/>
    <a:srgbClr val="DE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6"/>
    <p:restoredTop sz="95588"/>
  </p:normalViewPr>
  <p:slideViewPr>
    <p:cSldViewPr snapToGrid="0" snapToObjects="1">
      <p:cViewPr varScale="1">
        <p:scale>
          <a:sx n="105" d="100"/>
          <a:sy n="105" d="100"/>
        </p:scale>
        <p:origin x="21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43E4-4D41-6E4B-A70B-0CB5D15539A0}" type="datetimeFigureOut">
              <a:rPr lang="fr-FR" smtClean="0"/>
              <a:t>14/12/2022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F9F0-628E-6848-A08C-92C57A806F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3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C871A-916F-5C46-B589-75ABA2EBC75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4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421ED-08FC-0740-BA3F-484676D58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7DDF7E-7528-5641-979A-7B499D9FE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74B405-F28E-384C-A6FA-A43B453C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CC64-536C-8B45-ACCF-E46294B5DF2C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D1304-5C31-5042-973E-4235D8BA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2FC44E-3882-4F49-BB99-8636B36D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A22FF-C563-5142-9B53-8CF0CE56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EFD608-82A5-7543-9A6C-F29C5484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FEF1A5-F3E6-6345-832E-BA296765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735D-5DA2-EC48-99B3-A731CB571F45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964E72-BA97-9A46-A90D-8C680BFF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BEEAFC-DE0B-CF44-B0CB-9DB6F732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3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55D159B-DF67-4746-9F22-38168F03B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6FE794-BE0D-EC4B-A761-0CDD85B6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2F35A0-05BF-F44C-A069-36233D68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F8EF-34ED-3D48-94A2-C311749912CF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77F22F-9DB5-4B48-B314-E168FB60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F168C7-E215-C14A-9C70-402071E8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03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63675-926F-BB4D-9FC2-F252CAB6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4857C7-C605-044C-A27A-E940E723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34B3A8-AA1A-AB42-B9FE-11B1B3D4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5C43-29B6-8844-BEAA-F2F0C8182A3B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94674C-6A61-F944-AD04-FBE18907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0E7FD9-4631-3A45-A4D7-836FD3B3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41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8CBF3-A65A-ED43-8D8C-D206251B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0FDB2D-FB88-AC4B-BCD4-FBA3B280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65FFB1-12C7-0E4F-88B9-78B0906C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7151-A2AD-CB42-A153-B1CC6E63108E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181483-9045-0341-A9EF-AD8D39E5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7C76C-9CE2-284D-9F8B-E3470DD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3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D98CA-6A95-EF4E-9A88-F06A299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AE185F-52DB-8C49-8129-355152B03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7C20AE-AD75-4843-85AB-DE12009C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322864-0BFA-F244-9622-E5E2AC7F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32F2-CB95-FC4A-96F4-4C77CC61326D}" type="datetime1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509BFC-CAF5-6543-97CF-44F6F956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97DC0B-3D34-8643-8B25-8DC91352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60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658FA-063F-AD43-8BF3-D80E0CB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582FA-10B4-D04B-87AD-7A041C4F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8D491A-B416-B44E-9C24-3A3A507B7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CAF6D7-6365-054C-814A-5C6E97A24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612EF9-75B8-A841-86FA-2B659FD76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AFFBD-B912-0948-9EC9-65ADB969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4FCB-9779-D945-8A9E-A76EE4231A1E}" type="datetime1">
              <a:rPr lang="fr-FR" smtClean="0"/>
              <a:t>14/12/2022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48DEC9-87A6-554B-9318-96F714AE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DAC135-1636-A449-890B-FF86B742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73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62456-F3E6-044C-8B78-5A84F617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FC974B-AE94-B841-988F-37FE8C35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7A20-6351-CA41-9995-3BBE951C55B7}" type="datetime1">
              <a:rPr lang="fr-FR" smtClean="0"/>
              <a:t>14/12/2022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7AF14C-2130-FF47-8C4B-707DB221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3D1251-8000-0244-9039-D37B75BF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6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B3DFF5-9633-4E4D-B9AC-7B325E62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DDB-5B7B-D04C-84F7-E45F1475FF30}" type="datetime1">
              <a:rPr lang="fr-FR" smtClean="0"/>
              <a:t>14/12/2022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6522DC-DE8F-6B40-83D0-97ADDB69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D36738-5CDC-2A48-B455-EEDEFAC9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7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160DC-BE30-0D49-94D5-1FCED06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EB2D7-5B40-D24E-8DED-E84D1E03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B38BF9-D717-164A-A340-A9E707DF1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BC85AE-A867-7F45-A60A-BDB01415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8A32-B35A-7A4D-A1EB-5EEBF296A475}" type="datetime1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EA5CC-0167-EC4A-A772-1753159F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4D4A91-2A1A-E44E-BC92-E8E3B322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C7AC5-4E63-4E48-A04A-C6C664DC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A4DEE2-16EC-A044-B508-7240C1213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AA54FD-6E5A-EC43-8AE4-B3D9FF1D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ACB3A6-94E9-D348-8192-5E0CD4CD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3658-C56E-F445-99FC-7DB0BE8CDA03}" type="datetime1">
              <a:rPr lang="fr-FR" smtClean="0"/>
              <a:t>14/12/2022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EE3093-3096-4340-B0BE-3A4A53EE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2EC13F-72C9-6340-94B1-138B9195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47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BB75FC5-AC94-D34F-B6A1-DD81EFBE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3AF336-63A0-F44C-A275-9381BE04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211A83-6B4D-1840-B285-3EF2B7880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B15C-12A0-B645-9403-BDE729B69C81}" type="datetime1">
              <a:rPr lang="fr-FR" smtClean="0"/>
              <a:t>14/12/2022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56558-B0C2-4C44-943F-0E1E0FDB2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AC0CA-ED70-144C-984C-D4972A73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56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2780D-2654-B24C-80B2-5329C28E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6895"/>
            <a:ext cx="9144000" cy="2973068"/>
          </a:xfrm>
        </p:spPr>
        <p:txBody>
          <a:bodyPr>
            <a:normAutofit fontScale="90000"/>
          </a:bodyPr>
          <a:lstStyle/>
          <a:p>
            <a:r>
              <a:rPr lang="fr-FR" sz="4400" dirty="0"/>
              <a:t>Projet P6</a:t>
            </a:r>
            <a:br>
              <a:rPr lang="fr-FR" dirty="0">
                <a:solidFill>
                  <a:srgbClr val="0A28D2"/>
                </a:solidFill>
              </a:rPr>
            </a:br>
            <a:r>
              <a:rPr lang="fr-FR" b="1" dirty="0"/>
              <a:t>Classifiez automatiquement des biens de consommation</a:t>
            </a:r>
            <a:br>
              <a:rPr lang="fr-FR" b="1" dirty="0"/>
            </a:b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6C922C-6CE0-F943-BCEE-C9AA8F08C3C6}"/>
              </a:ext>
            </a:extLst>
          </p:cNvPr>
          <p:cNvSpPr txBox="1"/>
          <p:nvPr/>
        </p:nvSpPr>
        <p:spPr>
          <a:xfrm>
            <a:off x="5144485" y="6008342"/>
            <a:ext cx="1903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Aleth</a:t>
            </a:r>
            <a:r>
              <a:rPr lang="fr-FR" sz="2400" dirty="0"/>
              <a:t>  ANDRÉ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EE7FDB-7661-1A40-8156-EBB0AD7A5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543" y="2663496"/>
            <a:ext cx="5182914" cy="324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065D1F-BDFF-C442-ACAB-56386E63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Avec word2Vec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6914FF-A6FD-5A45-BF7C-BBB04F7C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82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FFA50A-2CBB-D544-BCA8-48508A88B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AD1B149-344A-A24C-9FFF-006F5D5D49BB}"/>
              </a:ext>
            </a:extLst>
          </p:cNvPr>
          <p:cNvSpPr txBox="1"/>
          <p:nvPr/>
        </p:nvSpPr>
        <p:spPr>
          <a:xfrm>
            <a:off x="487565" y="436228"/>
            <a:ext cx="610903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Entrainement du modèle avec :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1600" dirty="0"/>
              <a:t>Longueur de phrase max = 100 mots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1600" dirty="0"/>
              <a:t>Contexte pris en compte = 5 mots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1600" dirty="0"/>
              <a:t>Fréquence mini pour prendre en compte un mot = 2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sz="1600" dirty="0"/>
              <a:t>Taille de l’espace vectoriel construit = 720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Clustering</a:t>
            </a:r>
            <a:r>
              <a:rPr lang="fr-FR" sz="1600" dirty="0"/>
              <a:t> non supervisé après projection TSNE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résultats ne sont pas très satisfaisants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95C5EB9-0197-F34B-A168-26315D6CFE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38" b="2703"/>
          <a:stretch/>
        </p:blipFill>
        <p:spPr>
          <a:xfrm>
            <a:off x="7546436" y="436228"/>
            <a:ext cx="4645564" cy="453116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70742F4-3C65-B342-B309-9A5110DD9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3" y="2445487"/>
            <a:ext cx="7291383" cy="33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05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1C2BB-6C7D-BE47-BE11-91DFCB6B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Avec BERT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D579F2-D58A-024D-9AC2-C00BB90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23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F973C57-6E6A-044C-B401-0E047DBF8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13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6BE6F62-6BA6-874E-92E4-7FA21A4A990C}"/>
              </a:ext>
            </a:extLst>
          </p:cNvPr>
          <p:cNvSpPr txBox="1"/>
          <p:nvPr/>
        </p:nvSpPr>
        <p:spPr>
          <a:xfrm>
            <a:off x="522319" y="447040"/>
            <a:ext cx="10715847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modèles pré-entrainés ‘</a:t>
            </a:r>
            <a:r>
              <a:rPr lang="fr-FR" dirty="0" err="1"/>
              <a:t>bert_base-uncased</a:t>
            </a:r>
            <a:r>
              <a:rPr lang="fr-FR" dirty="0"/>
              <a:t>’ ou encore ‘</a:t>
            </a:r>
            <a:r>
              <a:rPr lang="fr-FR" dirty="0" err="1"/>
              <a:t>roberta</a:t>
            </a:r>
            <a:r>
              <a:rPr lang="fr-FR" dirty="0"/>
              <a:t>-base’ ne donnent pas des résultats très probants avec un ARI ne dépassant pas 0.353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revanche, le modèle </a:t>
            </a:r>
            <a:r>
              <a:rPr lang="fr-FR" b="1" dirty="0" err="1"/>
              <a:t>TFDistilBertForSequenceClassification</a:t>
            </a:r>
            <a:r>
              <a:rPr lang="fr-FR" dirty="0"/>
              <a:t> « fine-</a:t>
            </a:r>
            <a:r>
              <a:rPr lang="fr-FR" dirty="0" err="1"/>
              <a:t>tuné</a:t>
            </a:r>
            <a:r>
              <a:rPr lang="fr-FR" dirty="0"/>
              <a:t> » donne des résultats plutôt probants compte tenu du faible nombre de données d’entrainement :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lang="fr-FR" dirty="0"/>
              <a:t>Création d’un train set avec 80% de nos données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lang="fr-FR" dirty="0"/>
              <a:t>Chargement du modèle </a:t>
            </a:r>
            <a:r>
              <a:rPr lang="fr-FR" dirty="0" err="1"/>
              <a:t>distilbert</a:t>
            </a:r>
            <a:r>
              <a:rPr lang="fr-FR" dirty="0"/>
              <a:t>-base-</a:t>
            </a:r>
            <a:r>
              <a:rPr lang="fr-FR" dirty="0" err="1"/>
              <a:t>uncased</a:t>
            </a:r>
            <a:r>
              <a:rPr lang="fr-FR" dirty="0"/>
              <a:t> paramétré avec 7 classes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lang="fr-FR" dirty="0"/>
              <a:t>Compilation puis entrainement du modèle</a:t>
            </a:r>
          </a:p>
          <a:p>
            <a:pPr marL="1657350" lvl="3" indent="-285750">
              <a:buFont typeface="Wingdings" pitchFamily="2" charset="2"/>
              <a:buChar char="Ø"/>
            </a:pPr>
            <a:r>
              <a:rPr lang="fr-FR" dirty="0"/>
              <a:t>Prédiction des données restantes (test set) </a:t>
            </a:r>
          </a:p>
          <a:p>
            <a:pPr marL="1657350" lvl="3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  <a:p>
            <a:r>
              <a:rPr lang="fr-FR" b="1" dirty="0"/>
              <a:t>Train set : </a:t>
            </a:r>
            <a:r>
              <a:rPr lang="fr-FR" dirty="0"/>
              <a:t>					</a:t>
            </a:r>
            <a:r>
              <a:rPr lang="fr-FR" b="1" dirty="0"/>
              <a:t>Test set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différents essais avec des descriptifs de produits pris sur </a:t>
            </a:r>
            <a:r>
              <a:rPr lang="fr-FR" dirty="0" err="1"/>
              <a:t>amazon.co.uk</a:t>
            </a:r>
            <a:r>
              <a:rPr lang="fr-FR" dirty="0"/>
              <a:t> sont également assez concluants!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D0424F3-F22B-8C46-A710-CF607E9A1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941" y="3072869"/>
            <a:ext cx="3035269" cy="301641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9D47A1-E748-A549-A2AF-AE59A145D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790" y="3072870"/>
            <a:ext cx="3129532" cy="30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6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64FB92-07AA-154B-8678-2E5CDA5A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Avec USE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EFDCBC-72F7-144F-AE7D-0C13B688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8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658AF08-D91D-D14E-BCE4-8A03D017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15</a:t>
            </a:fld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D06FDB0-B314-D24E-AE90-36321B2761CD}"/>
              </a:ext>
            </a:extLst>
          </p:cNvPr>
          <p:cNvSpPr txBox="1"/>
          <p:nvPr/>
        </p:nvSpPr>
        <p:spPr>
          <a:xfrm>
            <a:off x="1040632" y="460349"/>
            <a:ext cx="101107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Vectorisation des descriptions en utilisant le modèle pré-entrainé </a:t>
            </a:r>
            <a:r>
              <a:rPr lang="fr-FR" dirty="0" err="1"/>
              <a:t>universal</a:t>
            </a:r>
            <a:r>
              <a:rPr lang="fr-FR" dirty="0"/>
              <a:t>-sentence-encoder/4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TSNE puis </a:t>
            </a:r>
            <a:r>
              <a:rPr lang="fr-FR" dirty="0" err="1"/>
              <a:t>clustering</a:t>
            </a:r>
            <a:r>
              <a:rPr lang="fr-FR" dirty="0"/>
              <a:t> non supervisé </a:t>
            </a:r>
          </a:p>
          <a:p>
            <a:r>
              <a:rPr lang="fr-FR" dirty="0"/>
              <a:t>Les résultats sont honorables!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67C68A4-5369-E24E-BE66-144BBD0E1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71" y="1866236"/>
            <a:ext cx="9068656" cy="414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71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5DE2400-0C06-2C40-B394-B8F83EE521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0" r="20224" b="5050"/>
          <a:stretch/>
        </p:blipFill>
        <p:spPr>
          <a:xfrm>
            <a:off x="2889504" y="10"/>
            <a:ext cx="9302496" cy="6857990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789E90-4CAD-1B4D-B647-C8B39F78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3356901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 err="1"/>
              <a:t>Traitement</a:t>
            </a:r>
            <a:r>
              <a:rPr lang="en-US" sz="4800" b="1" dirty="0"/>
              <a:t> des images</a:t>
            </a:r>
            <a:endParaRPr lang="en-US" sz="4800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5B2DD7-45FE-6B4A-B37C-7F1888C4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401E014-F47A-A549-94DE-64BB1F8C6940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16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9379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A0F0F-14ED-8C4E-81B7-64ACA0E3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17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30A101-1AB8-1E49-B7A7-BB79FC5B078E}"/>
              </a:ext>
            </a:extLst>
          </p:cNvPr>
          <p:cNvSpPr txBox="1"/>
          <p:nvPr/>
        </p:nvSpPr>
        <p:spPr>
          <a:xfrm>
            <a:off x="404769" y="180574"/>
            <a:ext cx="10738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>
                <a:latin typeface="+mj-lt"/>
              </a:rPr>
              <a:t>Suppression du bruit/</a:t>
            </a:r>
            <a:r>
              <a:rPr lang="fr-FR" sz="3200" b="1" dirty="0" err="1">
                <a:latin typeface="+mj-lt"/>
              </a:rPr>
              <a:t>Floutage</a:t>
            </a:r>
            <a:r>
              <a:rPr lang="fr-FR" sz="3200" b="1" dirty="0">
                <a:latin typeface="+mj-lt"/>
              </a:rPr>
              <a:t> – Comparaison des filtres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2C3128-E784-204B-A615-4A4763F22199}"/>
              </a:ext>
            </a:extLst>
          </p:cNvPr>
          <p:cNvSpPr txBox="1"/>
          <p:nvPr/>
        </p:nvSpPr>
        <p:spPr>
          <a:xfrm>
            <a:off x="191911" y="1295509"/>
            <a:ext cx="330084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FR" dirty="0" err="1"/>
              <a:t>Blur</a:t>
            </a:r>
            <a:endParaRPr lang="fr-FR" dirty="0"/>
          </a:p>
          <a:p>
            <a:pPr algn="r"/>
            <a:r>
              <a:rPr lang="fr-FR" dirty="0"/>
              <a:t>Temps de calcul : 0.596 s/10 </a:t>
            </a:r>
            <a:r>
              <a:rPr lang="fr-FR" dirty="0" err="1"/>
              <a:t>img</a:t>
            </a:r>
            <a:endParaRPr lang="fr-F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FR" dirty="0" err="1"/>
              <a:t>Gaussian</a:t>
            </a:r>
            <a:r>
              <a:rPr lang="fr-FR" dirty="0"/>
              <a:t> </a:t>
            </a:r>
            <a:r>
              <a:rPr lang="fr-FR" dirty="0" err="1"/>
              <a:t>Blur</a:t>
            </a:r>
            <a:endParaRPr lang="fr-FR" dirty="0"/>
          </a:p>
          <a:p>
            <a:pPr algn="r"/>
            <a:r>
              <a:rPr lang="fr-FR" dirty="0"/>
              <a:t>Temps de calcul : 0.435 s/10 </a:t>
            </a:r>
            <a:r>
              <a:rPr lang="fr-FR" dirty="0" err="1"/>
              <a:t>img</a:t>
            </a:r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algn="r"/>
            <a:endParaRPr lang="fr-FR" dirty="0"/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blur</a:t>
            </a:r>
            <a:endParaRPr lang="fr-FR" dirty="0"/>
          </a:p>
          <a:p>
            <a:pPr algn="r"/>
            <a:r>
              <a:rPr lang="fr-FR" dirty="0"/>
              <a:t>Temps de calcul : 2.47 s/10 </a:t>
            </a:r>
            <a:r>
              <a:rPr lang="fr-FR" dirty="0" err="1"/>
              <a:t>img</a:t>
            </a:r>
            <a:endParaRPr lang="fr-FR" dirty="0"/>
          </a:p>
          <a:p>
            <a:pPr algn="r"/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12FC6EF-DFAE-D54F-A1B7-27D10A86E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751" y="962020"/>
            <a:ext cx="7650583" cy="18558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A986A87-DE00-C644-B522-4D4A16CE4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071" y="2782574"/>
            <a:ext cx="7490264" cy="185492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738DBC8-28D3-814A-9A45-BB4841577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071" y="4558228"/>
            <a:ext cx="7490263" cy="20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38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0ACF3A-9F1E-7F4A-A638-6C07B656D170}"/>
              </a:ext>
            </a:extLst>
          </p:cNvPr>
          <p:cNvSpPr txBox="1"/>
          <p:nvPr/>
        </p:nvSpPr>
        <p:spPr>
          <a:xfrm>
            <a:off x="477981" y="1122363"/>
            <a:ext cx="3093122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Equalize</a:t>
            </a:r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AB50E1-EA54-6A43-A8A7-3289523E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26319" y="6356350"/>
            <a:ext cx="178769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E8BC3AF-DAC3-4045-97B4-6DA88A248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289" y="223139"/>
            <a:ext cx="6532902" cy="649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22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77A0F0F-14ED-8C4E-81B7-64ACA0E3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19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030A101-1AB8-1E49-B7A7-BB79FC5B078E}"/>
              </a:ext>
            </a:extLst>
          </p:cNvPr>
          <p:cNvSpPr txBox="1"/>
          <p:nvPr/>
        </p:nvSpPr>
        <p:spPr>
          <a:xfrm>
            <a:off x="404769" y="389155"/>
            <a:ext cx="113518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dirty="0" err="1">
                <a:latin typeface="+mj-lt"/>
              </a:rPr>
              <a:t>Resize</a:t>
            </a:r>
            <a:r>
              <a:rPr lang="fr-FR" sz="3200" b="1" dirty="0">
                <a:latin typeface="+mj-lt"/>
              </a:rPr>
              <a:t> – Comparaison interpolations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B2C3128-E784-204B-A615-4A4763F22199}"/>
              </a:ext>
            </a:extLst>
          </p:cNvPr>
          <p:cNvSpPr txBox="1"/>
          <p:nvPr/>
        </p:nvSpPr>
        <p:spPr>
          <a:xfrm>
            <a:off x="404769" y="986113"/>
            <a:ext cx="535740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INTER_NEAREST - temps de calcul : 0. 295 ms/</a:t>
            </a:r>
            <a:r>
              <a:rPr lang="fr-FR" dirty="0" err="1"/>
              <a:t>img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INTER_LINEAR - temps de calcul : 0. 66 ms/</a:t>
            </a:r>
            <a:r>
              <a:rPr lang="fr-FR" dirty="0" err="1"/>
              <a:t>img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FDB879-D0A0-004A-B7AE-36CC87BA0AA5}"/>
              </a:ext>
            </a:extLst>
          </p:cNvPr>
          <p:cNvSpPr txBox="1"/>
          <p:nvPr/>
        </p:nvSpPr>
        <p:spPr>
          <a:xfrm>
            <a:off x="6075410" y="973930"/>
            <a:ext cx="50703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INTER_CUBIC - temps de calcul : 1.658 ms/</a:t>
            </a:r>
            <a:r>
              <a:rPr lang="fr-FR" dirty="0" err="1"/>
              <a:t>img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INTER_AREA - temps de calcul 7.284 ms/</a:t>
            </a:r>
            <a:r>
              <a:rPr lang="fr-FR" dirty="0" err="1"/>
              <a:t>img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B171086-2746-1E4C-803E-CAF21E67C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10" y="1325627"/>
            <a:ext cx="3553954" cy="243592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D3D4497-6B08-7948-A9D9-59109F12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210" y="4101067"/>
            <a:ext cx="3587750" cy="24384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529B4605-802D-9143-9BA0-B6735CFA9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045" y="1325627"/>
            <a:ext cx="3580748" cy="243592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E66A9ABB-4AB1-BA49-A1C5-ED501D6B8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046" y="4113250"/>
            <a:ext cx="3580748" cy="244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47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8C3394-43AA-D446-B07B-A3CBA949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problématique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et des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endParaRPr lang="en-US" sz="6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1BBAA9-2619-D44A-B178-80A410D7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2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FEC4C6-7EBF-6D4F-B8E0-858E2F9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Bag of Visual Words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CA81A0-319C-E04D-B7C8-39AF654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30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9F7AA9A-6072-C84F-8B19-E6307EA4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EB1ACA7-7D4E-0747-8B2E-D0C3F275F9C8}"/>
              </a:ext>
            </a:extLst>
          </p:cNvPr>
          <p:cNvSpPr txBox="1"/>
          <p:nvPr/>
        </p:nvSpPr>
        <p:spPr>
          <a:xfrm>
            <a:off x="574431" y="422031"/>
            <a:ext cx="108790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Le meilleur résultat est obtenu avec 500 </a:t>
            </a:r>
            <a:r>
              <a:rPr lang="fr-FR" dirty="0" err="1"/>
              <a:t>features</a:t>
            </a:r>
            <a:r>
              <a:rPr lang="fr-FR" dirty="0"/>
              <a:t> extraites avec l’algorithme </a:t>
            </a:r>
            <a:r>
              <a:rPr lang="fr-FR" b="1" dirty="0"/>
              <a:t>SIFT</a:t>
            </a:r>
            <a:r>
              <a:rPr lang="fr-FR" dirty="0"/>
              <a:t> à partir d’images ayant subi les traitements suivants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Median</a:t>
            </a:r>
            <a:r>
              <a:rPr lang="fr-FR" dirty="0"/>
              <a:t> </a:t>
            </a:r>
            <a:r>
              <a:rPr lang="fr-FR" dirty="0" err="1"/>
              <a:t>blur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Equalize</a:t>
            </a:r>
            <a:endParaRPr lang="fr-FR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err="1"/>
              <a:t>Resize</a:t>
            </a:r>
            <a:r>
              <a:rPr lang="fr-FR" dirty="0"/>
              <a:t> </a:t>
            </a:r>
            <a:r>
              <a:rPr lang="fr-FR" dirty="0" err="1"/>
              <a:t>max_length</a:t>
            </a:r>
            <a:r>
              <a:rPr lang="fr-FR" dirty="0"/>
              <a:t> = 800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Le meilleur score obtenu est excessivement bas et on ne voit aucun cluster se détacher quand on observe la projection TSNE des produits en fonction de la catégorie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fr-FR" dirty="0"/>
              <a:t>L’utilisation de l’algorithme </a:t>
            </a:r>
            <a:r>
              <a:rPr lang="fr-FR" b="1" dirty="0"/>
              <a:t>ORB</a:t>
            </a:r>
            <a:r>
              <a:rPr lang="fr-FR" dirty="0"/>
              <a:t> plutôt que SIFT n’améliore en rien les résultats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AADFA58-A2AE-0C40-B61B-CF0971BEE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82" y="2775907"/>
            <a:ext cx="7810435" cy="358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46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FEC4C6-7EBF-6D4F-B8E0-858E2F9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dirty="0"/>
              <a:t>Features extraction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CA81A0-319C-E04D-B7C8-39AF654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89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CFE4EBB-60B0-7E49-9D20-B3AAC0F58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C3105C6-0F67-2D49-81ED-0346739D4B43}"/>
              </a:ext>
            </a:extLst>
          </p:cNvPr>
          <p:cNvSpPr txBox="1"/>
          <p:nvPr/>
        </p:nvSpPr>
        <p:spPr>
          <a:xfrm>
            <a:off x="585627" y="534256"/>
            <a:ext cx="107681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3 réseaux de neurones pré-entrainés ont été testés pour extraire les </a:t>
            </a:r>
            <a:r>
              <a:rPr lang="fr-FR" dirty="0" err="1"/>
              <a:t>features</a:t>
            </a:r>
            <a:r>
              <a:rPr lang="fr-FR" dirty="0"/>
              <a:t> des images :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b="1" dirty="0"/>
              <a:t>VGG16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b="1" dirty="0"/>
              <a:t>ResNetV2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b="1" dirty="0"/>
              <a:t>EfficientNet_80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Après une ACP, un TSNE et un </a:t>
            </a:r>
            <a:r>
              <a:rPr lang="fr-FR" dirty="0" err="1"/>
              <a:t>clustering</a:t>
            </a:r>
            <a:r>
              <a:rPr lang="fr-FR" dirty="0"/>
              <a:t> non supervisé, le meilleur résultat est obtenu avec REsNetV2 avec un score de 0.5885 qui est beaucoup plus élevé que celui des </a:t>
            </a:r>
            <a:r>
              <a:rPr lang="fr-FR" dirty="0" err="1"/>
              <a:t>bags</a:t>
            </a:r>
            <a:r>
              <a:rPr lang="fr-FR" dirty="0"/>
              <a:t> of </a:t>
            </a:r>
            <a:r>
              <a:rPr lang="fr-FR" dirty="0" err="1"/>
              <a:t>visual</a:t>
            </a:r>
            <a:r>
              <a:rPr lang="fr-FR" dirty="0"/>
              <a:t> </a:t>
            </a:r>
            <a:r>
              <a:rPr lang="fr-FR" dirty="0" err="1"/>
              <a:t>words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7E209AD-DD9B-8245-A671-BDAA0F54B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463" y="2639995"/>
            <a:ext cx="7556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833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ADB9E5C-5770-2447-A9CD-DD3A4B0AE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24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D33A41-30B8-8943-954D-F7B97E269BD2}"/>
              </a:ext>
            </a:extLst>
          </p:cNvPr>
          <p:cNvSpPr txBox="1"/>
          <p:nvPr/>
        </p:nvSpPr>
        <p:spPr>
          <a:xfrm>
            <a:off x="582804" y="442127"/>
            <a:ext cx="1090246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combinant ces résultats avec les </a:t>
            </a:r>
            <a:r>
              <a:rPr lang="fr-FR" dirty="0" err="1"/>
              <a:t>Bags</a:t>
            </a:r>
            <a:r>
              <a:rPr lang="fr-FR" dirty="0"/>
              <a:t>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dirty="0" err="1"/>
              <a:t>Tfidf</a:t>
            </a:r>
            <a:r>
              <a:rPr lang="fr-FR" dirty="0"/>
              <a:t> obtenus avec les descriptions, on obtient une représentation après projection où les catégories se distinguent relativement bien permettant un </a:t>
            </a:r>
            <a:r>
              <a:rPr lang="fr-FR" dirty="0" err="1"/>
              <a:t>clustering</a:t>
            </a:r>
            <a:r>
              <a:rPr lang="fr-FR" dirty="0"/>
              <a:t> convaincant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La catégorie la moins bien appréhendée est </a:t>
            </a:r>
            <a:r>
              <a:rPr lang="fr-FR" dirty="0" err="1"/>
              <a:t>home_furnishing</a:t>
            </a:r>
            <a:r>
              <a:rPr lang="fr-FR" dirty="0"/>
              <a:t> avec 48 items classés dans la catégorie </a:t>
            </a:r>
            <a:r>
              <a:rPr lang="fr-FR" dirty="0" err="1"/>
              <a:t>baby_care</a:t>
            </a:r>
            <a:r>
              <a:rPr lang="fr-FR" dirty="0"/>
              <a:t> tandis que la catégorie </a:t>
            </a:r>
            <a:r>
              <a:rPr lang="fr-FR" dirty="0" err="1"/>
              <a:t>watches</a:t>
            </a:r>
            <a:r>
              <a:rPr lang="fr-FR" dirty="0"/>
              <a:t> est correctement classé à 100%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7D50F94-98CF-E34F-8929-272C47C82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9" y="1576115"/>
            <a:ext cx="7625445" cy="353677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C2B5149-4B3D-1449-91A6-76C1FF147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041" y="1576115"/>
            <a:ext cx="3633166" cy="35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FEC4C6-7EBF-6D4F-B8E0-858E2F9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VGG16 fine-tuned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CA81A0-319C-E04D-B7C8-39AF654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421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2D64BC5-9E51-0947-BD6D-E85CA93AD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D8EC377-DB2F-3140-B2B3-9225C3453FF5}"/>
              </a:ext>
            </a:extLst>
          </p:cNvPr>
          <p:cNvSpPr txBox="1"/>
          <p:nvPr/>
        </p:nvSpPr>
        <p:spPr>
          <a:xfrm>
            <a:off x="688489" y="398033"/>
            <a:ext cx="471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 utilisant VGG16 fine-</a:t>
            </a:r>
            <a:r>
              <a:rPr lang="fr-FR" dirty="0" err="1"/>
              <a:t>tuned</a:t>
            </a:r>
            <a:r>
              <a:rPr lang="fr-FR" dirty="0"/>
              <a:t> pour adapter les dernières couches à notre problématique, on obtient un résultat correct sur le test set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314E8A2-299F-8949-AEEE-9913AD212F70}"/>
              </a:ext>
            </a:extLst>
          </p:cNvPr>
          <p:cNvSpPr txBox="1"/>
          <p:nvPr/>
        </p:nvSpPr>
        <p:spPr>
          <a:xfrm>
            <a:off x="6239435" y="398033"/>
            <a:ext cx="5507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Ce qui, cumulé avec les résultats de </a:t>
            </a:r>
            <a:r>
              <a:rPr lang="fr-FR" dirty="0" err="1"/>
              <a:t>TFDistilBertForSequenceClassification</a:t>
            </a:r>
            <a:r>
              <a:rPr lang="fr-FR" dirty="0"/>
              <a:t> conduit à un résultat inférieur à celui de la classification par le texte uniquement 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B064AD5-3F76-7241-B7D9-274DF052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101" y="1941258"/>
            <a:ext cx="3912010" cy="39611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4DB916FD-8F3D-9844-9673-66C3AE6BB0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470" y="1941258"/>
            <a:ext cx="4006631" cy="396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254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A8D3D8-77ED-E747-9477-28079010C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C65243A-3AF5-5D45-A772-54872AF0D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36488"/>
          </a:xfrm>
        </p:spPr>
        <p:txBody>
          <a:bodyPr/>
          <a:lstStyle/>
          <a:p>
            <a:r>
              <a:rPr lang="fr-FR" dirty="0"/>
              <a:t>Les résultats sont prometteurs en utilisant un simple </a:t>
            </a:r>
            <a:r>
              <a:rPr lang="fr-FR" dirty="0" err="1"/>
              <a:t>clustering</a:t>
            </a:r>
            <a:r>
              <a:rPr lang="fr-FR" dirty="0"/>
              <a:t> non supervisé sur les </a:t>
            </a:r>
            <a:r>
              <a:rPr lang="fr-FR" dirty="0" err="1"/>
              <a:t>features</a:t>
            </a:r>
            <a:r>
              <a:rPr lang="fr-FR" dirty="0"/>
              <a:t> extraites par </a:t>
            </a:r>
            <a:r>
              <a:rPr lang="fr-FR" b="1" dirty="0"/>
              <a:t>ResNetV2 </a:t>
            </a:r>
            <a:r>
              <a:rPr lang="fr-FR" dirty="0"/>
              <a:t>des images groupés avec les </a:t>
            </a:r>
            <a:r>
              <a:rPr lang="fr-FR" dirty="0" err="1"/>
              <a:t>bags</a:t>
            </a:r>
            <a:r>
              <a:rPr lang="fr-FR" dirty="0"/>
              <a:t> of </a:t>
            </a:r>
            <a:r>
              <a:rPr lang="fr-FR" dirty="0" err="1"/>
              <a:t>words</a:t>
            </a:r>
            <a:r>
              <a:rPr lang="fr-FR" dirty="0"/>
              <a:t> </a:t>
            </a:r>
            <a:r>
              <a:rPr lang="fr-FR" b="1" dirty="0" err="1"/>
              <a:t>Tfidf</a:t>
            </a:r>
            <a:endParaRPr lang="fr-FR" b="1" dirty="0"/>
          </a:p>
          <a:p>
            <a:r>
              <a:rPr lang="fr-FR" dirty="0"/>
              <a:t>Il en est de même pour les modèles fine-</a:t>
            </a:r>
            <a:r>
              <a:rPr lang="fr-FR" dirty="0" err="1"/>
              <a:t>tunés</a:t>
            </a:r>
            <a:r>
              <a:rPr lang="fr-FR" dirty="0"/>
              <a:t> </a:t>
            </a:r>
            <a:r>
              <a:rPr lang="fr-FR" b="1" dirty="0" err="1"/>
              <a:t>TFDistilBertForSequenceClassification</a:t>
            </a:r>
            <a:r>
              <a:rPr lang="fr-FR" dirty="0"/>
              <a:t>  et </a:t>
            </a:r>
            <a:r>
              <a:rPr lang="fr-FR" b="1" dirty="0"/>
              <a:t>VGG16</a:t>
            </a:r>
            <a:r>
              <a:rPr lang="fr-FR" dirty="0"/>
              <a:t> et entrainés sur 80% de nos données qui donnent un résultat convaincant</a:t>
            </a:r>
          </a:p>
          <a:p>
            <a:r>
              <a:rPr lang="fr-FR" dirty="0"/>
              <a:t>Avec plus de données, un classifier automatique pourra déterminer la catégorie d’un produit avec une fiabilité respectable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D5928E4-BC8D-FF48-BCBE-40AE4B249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197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9AC9210B-06E3-F240-AD0D-5450E602E66A}"/>
              </a:ext>
            </a:extLst>
          </p:cNvPr>
          <p:cNvSpPr txBox="1"/>
          <p:nvPr/>
        </p:nvSpPr>
        <p:spPr>
          <a:xfrm>
            <a:off x="5732980" y="474345"/>
            <a:ext cx="62161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7 catégories niveau 1 comportant chacune 150 produits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62 catégories niveau 2 comportant un nombre très variable de produit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0A76644-EE77-4D4D-9305-CFFE9E36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921" y="4734189"/>
            <a:ext cx="6288250" cy="180472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325A182-725F-C844-9547-E03857A55BF9}"/>
              </a:ext>
            </a:extLst>
          </p:cNvPr>
          <p:cNvSpPr txBox="1"/>
          <p:nvPr/>
        </p:nvSpPr>
        <p:spPr>
          <a:xfrm>
            <a:off x="542925" y="474345"/>
            <a:ext cx="44862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Problématique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étudier la faisabilité d'un </a:t>
            </a:r>
            <a:r>
              <a:rPr lang="fr-FR" b="1" dirty="0"/>
              <a:t>moteur de classification</a:t>
            </a:r>
            <a:r>
              <a:rPr lang="fr-FR" dirty="0"/>
              <a:t> d’articles en différentes catégories</a:t>
            </a:r>
          </a:p>
          <a:p>
            <a:endParaRPr lang="fr-FR" dirty="0"/>
          </a:p>
          <a:p>
            <a:r>
              <a:rPr lang="fr-FR" sz="3600" dirty="0"/>
              <a:t>Données 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1 050 produits comportant pour chacun: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dirty="0"/>
              <a:t>Une catégorie (sous forme d’arbre)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dirty="0"/>
              <a:t>Un nom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dirty="0"/>
              <a:t>Une description</a:t>
            </a:r>
          </a:p>
          <a:p>
            <a:pPr marL="1200150" lvl="2" indent="-285750">
              <a:buFont typeface="Wingdings" pitchFamily="2" charset="2"/>
              <a:buChar char="Ø"/>
            </a:pPr>
            <a:r>
              <a:rPr lang="fr-FR" dirty="0"/>
              <a:t>Une photo</a:t>
            </a:r>
          </a:p>
          <a:p>
            <a:pPr marL="1200150" lvl="2" indent="-285750">
              <a:buFont typeface="Wingdings" pitchFamily="2" charset="2"/>
              <a:buChar char="Ø"/>
            </a:pP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B97E87-CB89-E94A-A957-FD364003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82E7DFA-362C-4C41-9C74-BB48E5E55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1046" y="1007613"/>
            <a:ext cx="3202112" cy="15290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B77AB19-E616-5649-9732-71C2F7F24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980" y="1007613"/>
            <a:ext cx="2877620" cy="238631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A1C66B4-65EF-7A45-88FE-4350F3CC3E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619" y="3935066"/>
            <a:ext cx="3273493" cy="171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2C5CD3-0127-144D-A4CF-4CBA678EE953}"/>
              </a:ext>
            </a:extLst>
          </p:cNvPr>
          <p:cNvSpPr txBox="1"/>
          <p:nvPr/>
        </p:nvSpPr>
        <p:spPr>
          <a:xfrm>
            <a:off x="1524003" y="1999615"/>
            <a:ext cx="9144000" cy="2764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Bag of words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57878E-AC76-CA4D-8AF4-7FC70AC5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99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F80DD-A97F-3E4C-B547-284773CA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14" y="440871"/>
            <a:ext cx="10031186" cy="608618"/>
          </a:xfrm>
          <a:noFill/>
          <a:ln w="12700">
            <a:noFill/>
            <a:round/>
          </a:ln>
        </p:spPr>
        <p:txBody>
          <a:bodyPr>
            <a:noAutofit/>
          </a:bodyPr>
          <a:lstStyle/>
          <a:p>
            <a:r>
              <a:rPr lang="fr-FR" sz="3600" b="1" dirty="0"/>
              <a:t>Fonction transformation du 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ED202-DDFB-6748-9F25-9594C3DC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13" y="1150100"/>
            <a:ext cx="10031185" cy="4557973"/>
          </a:xfrm>
          <a:ln w="12700">
            <a:noFill/>
            <a:bevel/>
          </a:ln>
        </p:spPr>
        <p:txBody>
          <a:bodyPr>
            <a:normAutofit/>
          </a:bodyPr>
          <a:lstStyle/>
          <a:p>
            <a:pPr marL="0" indent="0">
              <a:buNone/>
            </a:pPr>
            <a:endParaRPr lang="fr-FR" sz="9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fr-FR" dirty="0" err="1"/>
              <a:t>Lower</a:t>
            </a:r>
            <a:r>
              <a:rPr lang="fr-FR" dirty="0"/>
              <a:t> : transforme en minuscules</a:t>
            </a:r>
          </a:p>
          <a:p>
            <a:r>
              <a:rPr lang="fr-FR" dirty="0"/>
              <a:t>Supprime la ponctuation</a:t>
            </a:r>
          </a:p>
          <a:p>
            <a:r>
              <a:rPr lang="fr-FR" dirty="0"/>
              <a:t>Supprime les mots appartenant à la liste </a:t>
            </a:r>
            <a:r>
              <a:rPr lang="fr-FR" dirty="0" err="1"/>
              <a:t>stopwords</a:t>
            </a:r>
            <a:endParaRPr lang="fr-FR" dirty="0"/>
          </a:p>
          <a:p>
            <a:r>
              <a:rPr lang="fr-FR" dirty="0"/>
              <a:t>Ne conserve que les mots de longueur supérieure à </a:t>
            </a:r>
            <a:r>
              <a:rPr lang="fr-FR" dirty="0" err="1"/>
              <a:t>len_words</a:t>
            </a:r>
            <a:endParaRPr lang="fr-FR" dirty="0"/>
          </a:p>
          <a:p>
            <a:r>
              <a:rPr lang="fr-FR" dirty="0" err="1"/>
              <a:t>Lemmatize</a:t>
            </a:r>
            <a:r>
              <a:rPr lang="fr-FR" dirty="0"/>
              <a:t> ou stemm </a:t>
            </a:r>
          </a:p>
          <a:p>
            <a:r>
              <a:rPr lang="fr-FR" dirty="0"/>
              <a:t>Supprime les caractères numériques si </a:t>
            </a:r>
            <a:r>
              <a:rPr lang="fr-FR" dirty="0" err="1"/>
              <a:t>not_a_number</a:t>
            </a:r>
            <a:r>
              <a:rPr lang="fr-FR" dirty="0"/>
              <a:t>=</a:t>
            </a:r>
            <a:r>
              <a:rPr lang="fr-FR" dirty="0" err="1"/>
              <a:t>True</a:t>
            </a:r>
            <a:endParaRPr lang="fr-FR" dirty="0"/>
          </a:p>
          <a:p>
            <a:r>
              <a:rPr lang="fr-FR" dirty="0"/>
              <a:t>Supprime les mots appartenant à une liste complémentaire </a:t>
            </a:r>
            <a:r>
              <a:rPr lang="fr-FR" dirty="0" err="1"/>
              <a:t>stopwords_complement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EBD38-F4F8-9D43-A565-A77DCDBF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442" y="6333143"/>
            <a:ext cx="2743200" cy="365125"/>
          </a:xfrm>
        </p:spPr>
        <p:txBody>
          <a:bodyPr/>
          <a:lstStyle/>
          <a:p>
            <a:fld id="{B401E014-F47A-A549-94DE-64BB1F8C6940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766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70461774-160E-4D43-B5B6-B2C3DCDBF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0676"/>
            <a:ext cx="5181600" cy="732270"/>
          </a:xfrm>
        </p:spPr>
        <p:txBody>
          <a:bodyPr>
            <a:normAutofit/>
          </a:bodyPr>
          <a:lstStyle/>
          <a:p>
            <a:r>
              <a:rPr lang="fr-FR" sz="3200" b="1" dirty="0"/>
              <a:t>Fonction </a:t>
            </a:r>
            <a:r>
              <a:rPr lang="fr-FR" sz="3200" b="1" dirty="0" err="1"/>
              <a:t>countvectorise</a:t>
            </a:r>
            <a:endParaRPr lang="fr-FR" sz="3200" b="1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9EF409A-B25E-714A-AF2E-248833EB55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77636"/>
            <a:ext cx="5181600" cy="5680364"/>
          </a:xfrm>
        </p:spPr>
        <p:txBody>
          <a:bodyPr>
            <a:normAutofit/>
          </a:bodyPr>
          <a:lstStyle/>
          <a:p>
            <a:r>
              <a:rPr lang="fr-FR" sz="1600" dirty="0"/>
              <a:t>Transforme le texte</a:t>
            </a:r>
          </a:p>
          <a:p>
            <a:r>
              <a:rPr lang="fr-FR" sz="1600" b="1" dirty="0" err="1"/>
              <a:t>Countvectorise</a:t>
            </a:r>
            <a:r>
              <a:rPr lang="fr-FR" sz="1600" dirty="0"/>
              <a:t> chaque description</a:t>
            </a:r>
          </a:p>
          <a:p>
            <a:r>
              <a:rPr lang="fr-FR" sz="1600" dirty="0"/>
              <a:t>Supprime les mots dont la fréquence est inférieure à </a:t>
            </a:r>
            <a:r>
              <a:rPr lang="fr-FR" sz="1600" dirty="0" err="1"/>
              <a:t>freq_min</a:t>
            </a:r>
            <a:endParaRPr lang="fr-FR" sz="1600" dirty="0"/>
          </a:p>
          <a:p>
            <a:r>
              <a:rPr lang="fr-FR" sz="1600" dirty="0"/>
              <a:t>Après projection sur 2 dimensions, on obtient le graphique suivant: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DEDA8AF-E558-7049-8ADD-F9D8847BAB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77636"/>
            <a:ext cx="5181600" cy="5680364"/>
          </a:xfrm>
        </p:spPr>
        <p:txBody>
          <a:bodyPr/>
          <a:lstStyle/>
          <a:p>
            <a:r>
              <a:rPr lang="fr-FR" sz="1600" dirty="0"/>
              <a:t>Transforme le texte</a:t>
            </a:r>
          </a:p>
          <a:p>
            <a:r>
              <a:rPr lang="fr-FR" sz="1600" b="1" dirty="0" err="1"/>
              <a:t>Tfidfvectorize</a:t>
            </a:r>
            <a:r>
              <a:rPr lang="fr-FR" sz="1600" dirty="0"/>
              <a:t> chaque description</a:t>
            </a:r>
          </a:p>
          <a:p>
            <a:r>
              <a:rPr lang="fr-FR" sz="1600" dirty="0"/>
              <a:t>Supprime les mots dont la fréquence est inférieure à </a:t>
            </a:r>
            <a:r>
              <a:rPr lang="fr-FR" sz="1600" dirty="0" err="1"/>
              <a:t>freq_min</a:t>
            </a:r>
            <a:endParaRPr lang="fr-FR" sz="1600" dirty="0"/>
          </a:p>
          <a:p>
            <a:r>
              <a:rPr lang="fr-FR" sz="1600" dirty="0"/>
              <a:t>Après projection sur 2 dimensions, on obtient le graphique suivant:</a:t>
            </a:r>
          </a:p>
          <a:p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58354BC-DCF6-3249-8F80-8B899BB1C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6</a:t>
            </a:fld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C66A6AA-DC96-764B-B053-0EC26931B9E2}"/>
              </a:ext>
            </a:extLst>
          </p:cNvPr>
          <p:cNvSpPr txBox="1"/>
          <p:nvPr/>
        </p:nvSpPr>
        <p:spPr>
          <a:xfrm>
            <a:off x="6172200" y="320676"/>
            <a:ext cx="518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>
                <a:latin typeface="+mj-lt"/>
              </a:rPr>
              <a:t>Fonction </a:t>
            </a:r>
            <a:r>
              <a:rPr lang="fr-FR" sz="3200" b="1" dirty="0" err="1">
                <a:latin typeface="+mj-lt"/>
              </a:rPr>
              <a:t>tfidfvectorize</a:t>
            </a:r>
            <a:endParaRPr lang="fr-FR" sz="3200" b="1" dirty="0">
              <a:latin typeface="+mj-lt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C9B64AF-7DC8-6044-9313-EF2E416C0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023488"/>
            <a:ext cx="3870717" cy="36979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57568D8-ACF4-E748-B9D9-530A11DA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23488"/>
            <a:ext cx="3855348" cy="369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6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DACE59-237F-EE44-B8B6-C7596AB9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7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31C0C6-5F68-B644-8A2A-9D5E66E14C45}"/>
              </a:ext>
            </a:extLst>
          </p:cNvPr>
          <p:cNvSpPr/>
          <p:nvPr/>
        </p:nvSpPr>
        <p:spPr>
          <a:xfrm>
            <a:off x="694918" y="445716"/>
            <a:ext cx="10153191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 err="1">
                <a:latin typeface="+mj-lt"/>
              </a:rPr>
              <a:t>Clustering</a:t>
            </a:r>
            <a:r>
              <a:rPr lang="fr-FR" sz="3200" b="1" dirty="0">
                <a:latin typeface="+mj-lt"/>
              </a:rPr>
              <a:t> non supervisé</a:t>
            </a:r>
          </a:p>
          <a:p>
            <a:endParaRPr lang="fr-F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 meilleur résultat est obtenu avec </a:t>
            </a:r>
            <a:r>
              <a:rPr lang="fr-FR" sz="1600" dirty="0" err="1"/>
              <a:t>tfidfvectorizer</a:t>
            </a:r>
            <a:r>
              <a:rPr lang="fr-FR" sz="1600" dirty="0"/>
              <a:t>, en lemmatisant, et en filtrant les fréquences à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Après projection TSNE sur 2 dimensions, on constate que les catégories sont relativement bien appréhendées par la machine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936491C-BFA7-A346-A1F6-3A79342D0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94" y="1904131"/>
            <a:ext cx="9207500" cy="42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5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DACE59-237F-EE44-B8B6-C7596AB9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8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31C0C6-5F68-B644-8A2A-9D5E66E14C45}"/>
              </a:ext>
            </a:extLst>
          </p:cNvPr>
          <p:cNvSpPr/>
          <p:nvPr/>
        </p:nvSpPr>
        <p:spPr>
          <a:xfrm>
            <a:off x="694918" y="445716"/>
            <a:ext cx="1015319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latin typeface="+mj-lt"/>
              </a:rPr>
              <a:t>En ajoutant le texte de Name à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Après projection TSNE sur 2 dimensions, on constate que le résultat est encore meilleur au niveau du </a:t>
            </a:r>
            <a:r>
              <a:rPr lang="fr-FR" sz="1600" dirty="0" err="1"/>
              <a:t>clustering</a:t>
            </a:r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C52630-8C44-6840-89CB-1E17B6A7E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32" y="1662782"/>
            <a:ext cx="9934833" cy="463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7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DACE59-237F-EE44-B8B6-C7596AB9E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9</a:t>
            </a:fld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31C0C6-5F68-B644-8A2A-9D5E66E14C45}"/>
              </a:ext>
            </a:extLst>
          </p:cNvPr>
          <p:cNvSpPr/>
          <p:nvPr/>
        </p:nvSpPr>
        <p:spPr>
          <a:xfrm>
            <a:off x="694918" y="445716"/>
            <a:ext cx="1015319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b="1" dirty="0">
                <a:latin typeface="+mj-lt"/>
              </a:rPr>
              <a:t>Fit avec Name – </a:t>
            </a:r>
            <a:r>
              <a:rPr lang="fr-FR" sz="3200" b="1" dirty="0" err="1">
                <a:latin typeface="+mj-lt"/>
              </a:rPr>
              <a:t>Transform</a:t>
            </a:r>
            <a:r>
              <a:rPr lang="fr-FR" sz="3200" b="1" dirty="0">
                <a:latin typeface="+mj-lt"/>
              </a:rPr>
              <a:t> avec Name +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Création du vocabulaire avec Name uniquement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Comptage des mots en utilisant Name +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Réduction dimensionnelle avec une ACP en conservant un vocabulaire de 800 mots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Puis réduction dimensionnelle avec une TSNE pour effectuer le </a:t>
            </a:r>
            <a:r>
              <a:rPr lang="fr-FR" sz="1600" dirty="0" err="1"/>
              <a:t>clustering</a:t>
            </a:r>
            <a:r>
              <a:rPr lang="fr-FR" sz="1600" dirty="0"/>
              <a:t> non supervisé</a:t>
            </a:r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endParaRPr lang="fr-FR" sz="16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52A9EA-D433-EB47-A39D-D252CD02E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555" y="902472"/>
            <a:ext cx="2692400" cy="2476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4FBC386-1374-3B43-AE9F-02BA491B0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72" y="2625210"/>
            <a:ext cx="7677871" cy="351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447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940</Words>
  <Application>Microsoft Macintosh PowerPoint</Application>
  <PresentationFormat>Grand écran</PresentationFormat>
  <Paragraphs>252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Thème Office</vt:lpstr>
      <vt:lpstr>Projet P6 Classifiez automatiquement des biens de consommation </vt:lpstr>
      <vt:lpstr>Présentation de la problématique et des données</vt:lpstr>
      <vt:lpstr>Présentation PowerPoint</vt:lpstr>
      <vt:lpstr>Présentation PowerPoint</vt:lpstr>
      <vt:lpstr>Fonction transformation du texte</vt:lpstr>
      <vt:lpstr>Fonction countvectorise</vt:lpstr>
      <vt:lpstr>Présentation PowerPoint</vt:lpstr>
      <vt:lpstr>Présentation PowerPoint</vt:lpstr>
      <vt:lpstr>Présentation PowerPoint</vt:lpstr>
      <vt:lpstr>Avec word2Vec</vt:lpstr>
      <vt:lpstr>Présentation PowerPoint</vt:lpstr>
      <vt:lpstr>Avec BERT</vt:lpstr>
      <vt:lpstr>Présentation PowerPoint</vt:lpstr>
      <vt:lpstr>Avec USE</vt:lpstr>
      <vt:lpstr>Présentation PowerPoint</vt:lpstr>
      <vt:lpstr>Traitement des images</vt:lpstr>
      <vt:lpstr>Présentation PowerPoint</vt:lpstr>
      <vt:lpstr>Présentation PowerPoint</vt:lpstr>
      <vt:lpstr>Présentation PowerPoint</vt:lpstr>
      <vt:lpstr>Bag of Visual Words</vt:lpstr>
      <vt:lpstr>Présentation PowerPoint</vt:lpstr>
      <vt:lpstr>Features extraction</vt:lpstr>
      <vt:lpstr>Présentation PowerPoint</vt:lpstr>
      <vt:lpstr>Présentation PowerPoint</vt:lpstr>
      <vt:lpstr>VGG16 fine-tuned</vt:lpstr>
      <vt:lpstr>Présentation PowerPoint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P6 Classifiez automatiquement des biens de consommation </dc:title>
  <dc:creator>ANDRE Aleth</dc:creator>
  <cp:lastModifiedBy>ANDRE Aleth</cp:lastModifiedBy>
  <cp:revision>21</cp:revision>
  <dcterms:created xsi:type="dcterms:W3CDTF">2022-12-02T10:36:18Z</dcterms:created>
  <dcterms:modified xsi:type="dcterms:W3CDTF">2022-12-14T10:10:26Z</dcterms:modified>
</cp:coreProperties>
</file>